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13" y="2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A66E529-AEF8-491D-AF97-33C2D4C2F970}" type="datetimeFigureOut">
              <a:rPr lang="ru-RU" smtClean="0"/>
              <a:pPr/>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76127D-8EE1-4379-8101-8F4100C2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66E529-AEF8-491D-AF97-33C2D4C2F970}" type="datetimeFigureOut">
              <a:rPr lang="ru-RU" smtClean="0"/>
              <a:pPr/>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76127D-8EE1-4379-8101-8F4100C2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66E529-AEF8-491D-AF97-33C2D4C2F970}" type="datetimeFigureOut">
              <a:rPr lang="ru-RU" smtClean="0"/>
              <a:pPr/>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76127D-8EE1-4379-8101-8F4100C2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66E529-AEF8-491D-AF97-33C2D4C2F970}" type="datetimeFigureOut">
              <a:rPr lang="ru-RU" smtClean="0"/>
              <a:pPr/>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76127D-8EE1-4379-8101-8F4100C2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A66E529-AEF8-491D-AF97-33C2D4C2F970}" type="datetimeFigureOut">
              <a:rPr lang="ru-RU" smtClean="0"/>
              <a:pPr/>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76127D-8EE1-4379-8101-8F4100C2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A66E529-AEF8-491D-AF97-33C2D4C2F970}" type="datetimeFigureOut">
              <a:rPr lang="ru-RU" smtClean="0"/>
              <a:pPr/>
              <a:t>01.07.2021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76127D-8EE1-4379-8101-8F4100C2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A66E529-AEF8-491D-AF97-33C2D4C2F970}" type="datetimeFigureOut">
              <a:rPr lang="ru-RU" smtClean="0"/>
              <a:pPr/>
              <a:t>01.07.2021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476127D-8EE1-4379-8101-8F4100C2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A66E529-AEF8-491D-AF97-33C2D4C2F970}" type="datetimeFigureOut">
              <a:rPr lang="ru-RU" smtClean="0"/>
              <a:pPr/>
              <a:t>01.07.2021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476127D-8EE1-4379-8101-8F4100C2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A66E529-AEF8-491D-AF97-33C2D4C2F970}" type="datetimeFigureOut">
              <a:rPr lang="ru-RU" smtClean="0"/>
              <a:pPr/>
              <a:t>01.07.2021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476127D-8EE1-4379-8101-8F4100C2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A66E529-AEF8-491D-AF97-33C2D4C2F970}" type="datetimeFigureOut">
              <a:rPr lang="ru-RU" smtClean="0"/>
              <a:pPr/>
              <a:t>01.07.2021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76127D-8EE1-4379-8101-8F4100C2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A66E529-AEF8-491D-AF97-33C2D4C2F970}" type="datetimeFigureOut">
              <a:rPr lang="ru-RU" smtClean="0"/>
              <a:pPr/>
              <a:t>01.07.2021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76127D-8EE1-4379-8101-8F4100C2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66E529-AEF8-491D-AF97-33C2D4C2F970}" type="datetimeFigureOut">
              <a:rPr lang="ru-RU" smtClean="0"/>
              <a:pPr/>
              <a:t>01.07.2021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76127D-8EE1-4379-8101-8F4100C2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vk.com/arcillasoul"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stretch>
            <a:fillRect/>
          </a:stretch>
        </p:blipFill>
        <p:spPr>
          <a:xfrm>
            <a:off x="-214346" y="-21622"/>
            <a:ext cx="9572692" cy="6901244"/>
          </a:xfrm>
          <a:prstGeom prst="rect">
            <a:avLst/>
          </a:prstGeom>
        </p:spPr>
      </p:pic>
      <p:sp>
        <p:nvSpPr>
          <p:cNvPr id="5" name="Прямоугольник 4"/>
          <p:cNvSpPr/>
          <p:nvPr/>
        </p:nvSpPr>
        <p:spPr>
          <a:xfrm>
            <a:off x="-214346" y="0"/>
            <a:ext cx="9572692" cy="1214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2" name="Заголовок 1"/>
          <p:cNvSpPr>
            <a:spLocks noGrp="1"/>
          </p:cNvSpPr>
          <p:nvPr>
            <p:ph type="title"/>
          </p:nvPr>
        </p:nvSpPr>
        <p:spPr>
          <a:xfrm>
            <a:off x="457200" y="274638"/>
            <a:ext cx="8229600" cy="725470"/>
          </a:xfrm>
        </p:spPr>
        <p:txBody>
          <a:bodyPr>
            <a:normAutofit fontScale="90000"/>
          </a:bodyPr>
          <a:lstStyle/>
          <a:p>
            <a:r>
              <a:rPr lang="ru-RU" b="1" dirty="0" smtClean="0">
                <a:latin typeface="Arial" pitchFamily="34" charset="0"/>
                <a:cs typeface="Arial" pitchFamily="34" charset="0"/>
              </a:rPr>
              <a:t>ПРИЕМЫ РАБОТЫ </a:t>
            </a:r>
            <a:r>
              <a:rPr lang="ru-RU" b="1" dirty="0" smtClean="0">
                <a:latin typeface="Arial" pitchFamily="34" charset="0"/>
                <a:cs typeface="Arial" pitchFamily="34" charset="0"/>
              </a:rPr>
              <a:t>ГУАШЬЮ</a:t>
            </a:r>
            <a:endParaRPr lang="ru-RU" b="1" dirty="0">
              <a:latin typeface="Arial" pitchFamily="34" charset="0"/>
              <a:cs typeface="Arial" pitchFamily="34" charset="0"/>
            </a:endParaRPr>
          </a:p>
        </p:txBody>
      </p:sp>
      <p:pic>
        <p:nvPicPr>
          <p:cNvPr id="7" name="Рисунок 6" descr="20210630_180741.jpg"/>
          <p:cNvPicPr>
            <a:picLocks noChangeAspect="1"/>
          </p:cNvPicPr>
          <p:nvPr/>
        </p:nvPicPr>
        <p:blipFill>
          <a:blip r:embed="rId3" cstate="print"/>
          <a:stretch>
            <a:fillRect/>
          </a:stretch>
        </p:blipFill>
        <p:spPr>
          <a:xfrm>
            <a:off x="1071538" y="1250140"/>
            <a:ext cx="7000924" cy="525069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20" y="142852"/>
            <a:ext cx="8572560" cy="785818"/>
          </a:xfrm>
        </p:spPr>
        <p:txBody>
          <a:bodyPr>
            <a:noAutofit/>
          </a:bodyPr>
          <a:lstStyle/>
          <a:p>
            <a:r>
              <a:rPr lang="ru-RU" b="1" dirty="0" smtClean="0">
                <a:solidFill>
                  <a:schemeClr val="tx1"/>
                </a:solidFill>
              </a:rPr>
              <a:t>Работа губкой или </a:t>
            </a:r>
            <a:r>
              <a:rPr lang="ru-RU" b="1" dirty="0" err="1" smtClean="0">
                <a:solidFill>
                  <a:schemeClr val="tx1"/>
                </a:solidFill>
              </a:rPr>
              <a:t>спонжем</a:t>
            </a:r>
            <a:endParaRPr lang="ru-RU" b="1" dirty="0" smtClean="0">
              <a:solidFill>
                <a:schemeClr val="tx1"/>
              </a:solidFill>
            </a:endParaRPr>
          </a:p>
        </p:txBody>
      </p:sp>
      <p:sp>
        <p:nvSpPr>
          <p:cNvPr id="5" name="TextBox 4"/>
          <p:cNvSpPr txBox="1"/>
          <p:nvPr/>
        </p:nvSpPr>
        <p:spPr>
          <a:xfrm>
            <a:off x="4786314" y="1071546"/>
            <a:ext cx="4000528" cy="5262979"/>
          </a:xfrm>
          <a:prstGeom prst="rect">
            <a:avLst/>
          </a:prstGeom>
          <a:noFill/>
        </p:spPr>
        <p:txBody>
          <a:bodyPr wrap="square" rtlCol="0">
            <a:spAutoFit/>
          </a:bodyPr>
          <a:lstStyle/>
          <a:p>
            <a:r>
              <a:rPr lang="ru-RU" sz="2400" b="1" dirty="0"/>
              <a:t>Штамповка </a:t>
            </a:r>
            <a:r>
              <a:rPr lang="ru-RU" sz="2400" dirty="0" smtClean="0"/>
              <a:t>– </a:t>
            </a:r>
          </a:p>
          <a:p>
            <a:r>
              <a:rPr lang="ru-RU" sz="2400" dirty="0" smtClean="0"/>
              <a:t>нанесение </a:t>
            </a:r>
            <a:r>
              <a:rPr lang="ru-RU" sz="2400" dirty="0"/>
              <a:t>оттисков при помощи губки, ватного диска или даже скомканного листа бумаги. Особенно удачно при этом можно имитировать грубую землю, густую траву или листву. Кроме губки, фактуру можно создавать также полоской гофрированной бумаги, при этом возникают очень необычные и неожиданные эффекты.</a:t>
            </a:r>
          </a:p>
        </p:txBody>
      </p:sp>
      <p:pic>
        <p:nvPicPr>
          <p:cNvPr id="6" name="Рисунок 5" descr="20210630_185702.jpg"/>
          <p:cNvPicPr>
            <a:picLocks noChangeAspect="1"/>
          </p:cNvPicPr>
          <p:nvPr/>
        </p:nvPicPr>
        <p:blipFill>
          <a:blip r:embed="rId2" cstate="print"/>
          <a:stretch>
            <a:fillRect/>
          </a:stretch>
        </p:blipFill>
        <p:spPr>
          <a:xfrm>
            <a:off x="487964" y="1285860"/>
            <a:ext cx="4012598" cy="3600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фон.jpg"/>
          <p:cNvPicPr>
            <a:picLocks noChangeAspect="1"/>
          </p:cNvPicPr>
          <p:nvPr/>
        </p:nvPicPr>
        <p:blipFill>
          <a:blip r:embed="rId2" cstate="print"/>
          <a:stretch>
            <a:fillRect/>
          </a:stretch>
        </p:blipFill>
        <p:spPr>
          <a:xfrm>
            <a:off x="-214346" y="-21622"/>
            <a:ext cx="9572692" cy="6901244"/>
          </a:xfrm>
          <a:prstGeom prst="rect">
            <a:avLst/>
          </a:prstGeom>
        </p:spPr>
      </p:pic>
      <p:sp>
        <p:nvSpPr>
          <p:cNvPr id="3" name="Содержимое 2"/>
          <p:cNvSpPr>
            <a:spLocks noGrp="1"/>
          </p:cNvSpPr>
          <p:nvPr>
            <p:ph idx="1"/>
          </p:nvPr>
        </p:nvSpPr>
        <p:spPr>
          <a:xfrm>
            <a:off x="457200" y="1357298"/>
            <a:ext cx="8229600" cy="4768865"/>
          </a:xfrm>
        </p:spPr>
        <p:txBody>
          <a:bodyPr>
            <a:normAutofit fontScale="92500" lnSpcReduction="20000"/>
          </a:bodyPr>
          <a:lstStyle/>
          <a:p>
            <a:pPr algn="ctr">
              <a:buNone/>
            </a:pPr>
            <a:r>
              <a:rPr lang="ru-RU" sz="4300" dirty="0" smtClean="0"/>
              <a:t>Пошаговые уроки рисования: </a:t>
            </a:r>
            <a:r>
              <a:rPr lang="en-US" sz="4300" dirty="0" smtClean="0">
                <a:hlinkClick r:id="rId3"/>
              </a:rPr>
              <a:t>https://vk.com/arcillasoul</a:t>
            </a:r>
            <a:endParaRPr lang="ru-RU" sz="4300"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lgn="ctr">
              <a:buNone/>
            </a:pPr>
            <a:endParaRPr lang="ru-RU" dirty="0" smtClean="0"/>
          </a:p>
          <a:p>
            <a:pPr algn="ctr">
              <a:buNone/>
            </a:pPr>
            <a:r>
              <a:rPr lang="ru-RU" sz="2000" dirty="0" smtClean="0"/>
              <a:t>Фотографии – Яна </a:t>
            </a:r>
            <a:r>
              <a:rPr lang="ru-RU" sz="2000" dirty="0" err="1" smtClean="0"/>
              <a:t>Лисина</a:t>
            </a:r>
            <a:endParaRPr lang="ru-RU" sz="2000" dirty="0" smtClean="0"/>
          </a:p>
          <a:p>
            <a:pPr algn="ctr">
              <a:buNone/>
            </a:pPr>
            <a:r>
              <a:rPr lang="ru-RU" sz="2000" dirty="0" smtClean="0"/>
              <a:t>Санкт-Петербург</a:t>
            </a:r>
            <a:endParaRPr lang="ru-RU" sz="2000" dirty="0" smtClean="0"/>
          </a:p>
          <a:p>
            <a:pPr algn="ctr">
              <a:buNone/>
            </a:pPr>
            <a:r>
              <a:rPr lang="ru-RU" sz="2000" dirty="0" smtClean="0"/>
              <a:t>2021 </a:t>
            </a:r>
            <a:r>
              <a:rPr lang="ru-RU" sz="2000" dirty="0" smtClean="0"/>
              <a:t>г.</a:t>
            </a:r>
            <a:endParaRPr lang="ru-RU" sz="2000" dirty="0"/>
          </a:p>
        </p:txBody>
      </p:sp>
      <p:pic>
        <p:nvPicPr>
          <p:cNvPr id="4" name="Рисунок 3" descr="душа видит.jpg"/>
          <p:cNvPicPr>
            <a:picLocks noChangeAspect="1"/>
          </p:cNvPicPr>
          <p:nvPr/>
        </p:nvPicPr>
        <p:blipFill>
          <a:blip r:embed="rId4" cstate="print"/>
          <a:stretch>
            <a:fillRect/>
          </a:stretch>
        </p:blipFill>
        <p:spPr>
          <a:xfrm>
            <a:off x="3500430" y="2714620"/>
            <a:ext cx="2143140" cy="21431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00100" y="1857364"/>
            <a:ext cx="7143800" cy="3781436"/>
          </a:xfrm>
        </p:spPr>
        <p:txBody>
          <a:bodyPr>
            <a:normAutofit/>
          </a:bodyPr>
          <a:lstStyle/>
          <a:p>
            <a:pPr algn="l"/>
            <a:r>
              <a:rPr lang="ru-RU" sz="4800" dirty="0">
                <a:solidFill>
                  <a:schemeClr val="tx1"/>
                </a:solidFill>
              </a:rPr>
              <a:t>В этом случае на рабочую поверхность наносятся густые мазки без разбавления гуаши водой.</a:t>
            </a:r>
          </a:p>
        </p:txBody>
      </p:sp>
      <p:sp>
        <p:nvSpPr>
          <p:cNvPr id="4" name="Заголовок 3"/>
          <p:cNvSpPr txBox="1">
            <a:spLocks noGrp="1"/>
          </p:cNvSpPr>
          <p:nvPr>
            <p:ph type="ctrTitle"/>
          </p:nvPr>
        </p:nvSpPr>
        <p:spPr>
          <a:xfrm>
            <a:off x="685800" y="735944"/>
            <a:ext cx="7772400" cy="830997"/>
          </a:xfrm>
          <a:prstGeom prst="rect">
            <a:avLst/>
          </a:prstGeom>
          <a:noFill/>
        </p:spPr>
        <p:txBody>
          <a:bodyPr wrap="square" rtlCol="0">
            <a:spAutoFit/>
          </a:bodyPr>
          <a:lstStyle/>
          <a:p>
            <a:r>
              <a:rPr lang="ru-RU" sz="4800" b="1" dirty="0"/>
              <a:t>Пастозная техника.</a:t>
            </a:r>
            <a:endParaRPr lang="ru-RU" sz="4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20" y="1428736"/>
            <a:ext cx="8572560" cy="4857784"/>
          </a:xfrm>
        </p:spPr>
        <p:txBody>
          <a:bodyPr>
            <a:normAutofit/>
          </a:bodyPr>
          <a:lstStyle/>
          <a:p>
            <a:pPr algn="l"/>
            <a:r>
              <a:rPr lang="ru-RU" sz="2400" dirty="0">
                <a:solidFill>
                  <a:schemeClr val="tx1"/>
                </a:solidFill>
              </a:rPr>
              <a:t>Под лессировкой понимают поэтапное нанесение прозрачных, полупрозрачных слоев гуаши после полного высыхания предыдущего слоя. Это позволит получить сложные тона. Но важно помнить, что нанесение краски до высыхания первого слоя приводит к нежелательному смешению красок, получению «грязного» цвета. Эффект прозрачности достигается разведением краски водой. Количество слоев – не больше 5.</a:t>
            </a:r>
          </a:p>
          <a:p>
            <a:pPr algn="l"/>
            <a:r>
              <a:rPr lang="ru-RU" sz="2400" dirty="0">
                <a:solidFill>
                  <a:schemeClr val="tx1"/>
                </a:solidFill>
              </a:rPr>
              <a:t>Для гуаши этот способ доступен так же, как и для акварели. Гуашь нужно разбавить довольно сильно водой, чтобы она стала прозрачной. С помощью техники лессировки можно создать неповторимый эффект тумана, гуашь для этого подходит как никакой другой материал.</a:t>
            </a:r>
          </a:p>
        </p:txBody>
      </p:sp>
      <p:sp>
        <p:nvSpPr>
          <p:cNvPr id="4" name="Заголовок 3"/>
          <p:cNvSpPr txBox="1">
            <a:spLocks noGrp="1"/>
          </p:cNvSpPr>
          <p:nvPr>
            <p:ph type="ctrTitle"/>
          </p:nvPr>
        </p:nvSpPr>
        <p:spPr>
          <a:xfrm>
            <a:off x="685800" y="510836"/>
            <a:ext cx="7772400" cy="830997"/>
          </a:xfrm>
          <a:prstGeom prst="rect">
            <a:avLst/>
          </a:prstGeom>
          <a:noFill/>
        </p:spPr>
        <p:txBody>
          <a:bodyPr wrap="square" rtlCol="0">
            <a:spAutoFit/>
          </a:bodyPr>
          <a:lstStyle/>
          <a:p>
            <a:r>
              <a:rPr lang="ru-RU" sz="4800" b="1" dirty="0"/>
              <a:t>Лессировка.</a:t>
            </a:r>
            <a:endParaRPr lang="ru-RU" sz="4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20" y="1142984"/>
            <a:ext cx="8572560" cy="5143536"/>
          </a:xfrm>
        </p:spPr>
        <p:txBody>
          <a:bodyPr>
            <a:noAutofit/>
          </a:bodyPr>
          <a:lstStyle/>
          <a:p>
            <a:r>
              <a:rPr lang="ru-RU" sz="4000" b="1" dirty="0">
                <a:solidFill>
                  <a:schemeClr val="tx1"/>
                </a:solidFill>
              </a:rPr>
              <a:t>Однородная заливка цветом.</a:t>
            </a:r>
            <a:endParaRPr lang="ru-RU" sz="4000" dirty="0">
              <a:solidFill>
                <a:schemeClr val="tx1"/>
              </a:solidFill>
            </a:endParaRPr>
          </a:p>
          <a:p>
            <a:pPr algn="l"/>
            <a:r>
              <a:rPr lang="ru-RU" sz="4000" dirty="0">
                <a:solidFill>
                  <a:schemeClr val="tx1"/>
                </a:solidFill>
              </a:rPr>
              <a:t>Используется для окрашивания поверхностей или их частей. Выполняется кистью. Гуашь не должна быть слишком густой (краска ляжет комками) или слишком жидкой (появятся пятна). Заливать контур начинают с краев.</a:t>
            </a:r>
          </a:p>
        </p:txBody>
      </p:sp>
      <p:sp>
        <p:nvSpPr>
          <p:cNvPr id="4" name="Заголовок 3"/>
          <p:cNvSpPr txBox="1">
            <a:spLocks noGrp="1"/>
          </p:cNvSpPr>
          <p:nvPr>
            <p:ph type="ctrTitle"/>
          </p:nvPr>
        </p:nvSpPr>
        <p:spPr>
          <a:xfrm>
            <a:off x="685800" y="255418"/>
            <a:ext cx="7772400" cy="830997"/>
          </a:xfrm>
          <a:prstGeom prst="rect">
            <a:avLst/>
          </a:prstGeom>
          <a:noFill/>
        </p:spPr>
        <p:txBody>
          <a:bodyPr wrap="square" rtlCol="0">
            <a:spAutoFit/>
          </a:bodyPr>
          <a:lstStyle/>
          <a:p>
            <a:r>
              <a:rPr lang="ru-RU" sz="4800" dirty="0"/>
              <a:t>ПРИЕМЫ.</a:t>
            </a:r>
            <a:endParaRPr lang="ru-RU" sz="4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20" y="428604"/>
            <a:ext cx="8572560" cy="5857916"/>
          </a:xfrm>
        </p:spPr>
        <p:txBody>
          <a:bodyPr>
            <a:noAutofit/>
          </a:bodyPr>
          <a:lstStyle/>
          <a:p>
            <a:r>
              <a:rPr lang="ru-RU" sz="2800" b="1" dirty="0">
                <a:solidFill>
                  <a:schemeClr val="tx1"/>
                </a:solidFill>
              </a:rPr>
              <a:t>Градиентная заливка.</a:t>
            </a:r>
            <a:endParaRPr lang="ru-RU" sz="2800" dirty="0">
              <a:solidFill>
                <a:schemeClr val="tx1"/>
              </a:solidFill>
            </a:endParaRPr>
          </a:p>
          <a:p>
            <a:r>
              <a:rPr lang="ru-RU" sz="2800" dirty="0">
                <a:solidFill>
                  <a:schemeClr val="tx1"/>
                </a:solidFill>
              </a:rPr>
              <a:t>Художественный прием, который часто используется для создания красивого фона с плавным переходом по тону. Позволяющий добиться плавного перехода цвета от темного к светлому или даже свести цвет к белому фону.</a:t>
            </a:r>
          </a:p>
          <a:p>
            <a:r>
              <a:rPr lang="ru-RU" sz="2800" dirty="0">
                <a:solidFill>
                  <a:schemeClr val="tx1"/>
                </a:solidFill>
              </a:rPr>
              <a:t>Выполняется следующим образом: выбранные оттенки наносятся горизонтальными полосами, после чего постепенно начинаем размазывать краски (</a:t>
            </a:r>
            <a:r>
              <a:rPr lang="ru-RU" sz="2800" dirty="0" err="1">
                <a:solidFill>
                  <a:schemeClr val="tx1"/>
                </a:solidFill>
              </a:rPr>
              <a:t>краски</a:t>
            </a:r>
            <a:r>
              <a:rPr lang="ru-RU" sz="2800" dirty="0">
                <a:solidFill>
                  <a:schemeClr val="tx1"/>
                </a:solidFill>
              </a:rPr>
              <a:t> не должны успеть высохнуть). Движение кисти справа налево, потом слева направо. Для создания плавного перехода можно так же использовать губку.</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20" y="214314"/>
            <a:ext cx="8572560" cy="714356"/>
          </a:xfrm>
        </p:spPr>
        <p:txBody>
          <a:bodyPr>
            <a:noAutofit/>
          </a:bodyPr>
          <a:lstStyle/>
          <a:p>
            <a:r>
              <a:rPr lang="ru-RU" sz="2800" b="1" dirty="0">
                <a:solidFill>
                  <a:schemeClr val="tx1"/>
                </a:solidFill>
              </a:rPr>
              <a:t>Градиентная заливка</a:t>
            </a:r>
            <a:r>
              <a:rPr lang="ru-RU" sz="2800" b="1" dirty="0" smtClean="0">
                <a:solidFill>
                  <a:schemeClr val="tx1"/>
                </a:solidFill>
              </a:rPr>
              <a:t>.</a:t>
            </a:r>
            <a:endParaRPr lang="ru-RU" sz="2800" dirty="0">
              <a:solidFill>
                <a:schemeClr val="tx1"/>
              </a:solidFill>
            </a:endParaRPr>
          </a:p>
        </p:txBody>
      </p:sp>
      <p:pic>
        <p:nvPicPr>
          <p:cNvPr id="4" name="Рисунок 3" descr="20210630_181949.jpg"/>
          <p:cNvPicPr>
            <a:picLocks noChangeAspect="1"/>
          </p:cNvPicPr>
          <p:nvPr/>
        </p:nvPicPr>
        <p:blipFill>
          <a:blip r:embed="rId2" cstate="print"/>
          <a:stretch>
            <a:fillRect/>
          </a:stretch>
        </p:blipFill>
        <p:spPr>
          <a:xfrm>
            <a:off x="450646" y="857232"/>
            <a:ext cx="4192792" cy="5760000"/>
          </a:xfrm>
          <a:prstGeom prst="rect">
            <a:avLst/>
          </a:prstGeom>
        </p:spPr>
      </p:pic>
      <p:pic>
        <p:nvPicPr>
          <p:cNvPr id="5" name="Рисунок 4" descr="20210630_182552.jpg"/>
          <p:cNvPicPr>
            <a:picLocks noChangeAspect="1"/>
          </p:cNvPicPr>
          <p:nvPr/>
        </p:nvPicPr>
        <p:blipFill>
          <a:blip r:embed="rId3" cstate="print"/>
          <a:stretch>
            <a:fillRect/>
          </a:stretch>
        </p:blipFill>
        <p:spPr>
          <a:xfrm>
            <a:off x="4929190" y="928670"/>
            <a:ext cx="3704502" cy="5400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20" y="428604"/>
            <a:ext cx="8572560" cy="5857916"/>
          </a:xfrm>
        </p:spPr>
        <p:txBody>
          <a:bodyPr>
            <a:noAutofit/>
          </a:bodyPr>
          <a:lstStyle/>
          <a:p>
            <a:r>
              <a:rPr lang="ru-RU" sz="2800" b="1" dirty="0">
                <a:solidFill>
                  <a:schemeClr val="tx1"/>
                </a:solidFill>
              </a:rPr>
              <a:t>Разбрызгивание или </a:t>
            </a:r>
            <a:r>
              <a:rPr lang="ru-RU" sz="2800" b="1" dirty="0" err="1" smtClean="0">
                <a:solidFill>
                  <a:schemeClr val="tx1"/>
                </a:solidFill>
              </a:rPr>
              <a:t>набрызг</a:t>
            </a:r>
            <a:endParaRPr lang="ru-RU" sz="2800" b="1" dirty="0" smtClean="0">
              <a:solidFill>
                <a:schemeClr val="tx1"/>
              </a:solidFill>
            </a:endParaRPr>
          </a:p>
          <a:p>
            <a:pPr algn="l"/>
            <a:r>
              <a:rPr lang="ru-RU" sz="2800" dirty="0" smtClean="0">
                <a:solidFill>
                  <a:schemeClr val="tx1"/>
                </a:solidFill>
              </a:rPr>
              <a:t>Способ </a:t>
            </a:r>
            <a:r>
              <a:rPr lang="ru-RU" sz="2800" dirty="0">
                <a:solidFill>
                  <a:schemeClr val="tx1"/>
                </a:solidFill>
              </a:rPr>
              <a:t>работы 1: Хорошо загрузите кисть краской, оттяните ее щетинки назад (от картины), а затем резко отпустите их. Щетинки рванутся вперед и с них слетит целое облачко мелких капелек краски. Для того чтобы не забрызгать всю картину, сделайте бумажную маску, вырезанную из газеты или ненужного листа бумаги, и прикройте ту часть картины, которая должна остаться не забрызганной.</a:t>
            </a:r>
          </a:p>
          <a:p>
            <a:pPr algn="l"/>
            <a:r>
              <a:rPr lang="ru-RU" sz="2800" dirty="0">
                <a:solidFill>
                  <a:schemeClr val="tx1"/>
                </a:solidFill>
              </a:rPr>
              <a:t>Способ 2: Возьмите кисть с краской в одну руку а пальцами другой руки или кистью легко ударьте по древку кисти с краской для получения брызг.</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20" y="142852"/>
            <a:ext cx="8572560" cy="785818"/>
          </a:xfrm>
        </p:spPr>
        <p:txBody>
          <a:bodyPr>
            <a:noAutofit/>
          </a:bodyPr>
          <a:lstStyle/>
          <a:p>
            <a:r>
              <a:rPr lang="ru-RU" b="1" dirty="0">
                <a:solidFill>
                  <a:schemeClr val="tx1"/>
                </a:solidFill>
              </a:rPr>
              <a:t>Разбрызгивание или </a:t>
            </a:r>
            <a:r>
              <a:rPr lang="ru-RU" b="1" dirty="0" err="1" smtClean="0">
                <a:solidFill>
                  <a:schemeClr val="tx1"/>
                </a:solidFill>
              </a:rPr>
              <a:t>набрызг</a:t>
            </a:r>
            <a:endParaRPr lang="ru-RU" b="1" dirty="0" smtClean="0">
              <a:solidFill>
                <a:schemeClr val="tx1"/>
              </a:solidFill>
            </a:endParaRPr>
          </a:p>
        </p:txBody>
      </p:sp>
      <p:pic>
        <p:nvPicPr>
          <p:cNvPr id="4" name="Рисунок 3" descr="20210630_190826.jpg"/>
          <p:cNvPicPr>
            <a:picLocks noChangeAspect="1"/>
          </p:cNvPicPr>
          <p:nvPr/>
        </p:nvPicPr>
        <p:blipFill>
          <a:blip r:embed="rId2" cstate="print"/>
          <a:stretch>
            <a:fillRect/>
          </a:stretch>
        </p:blipFill>
        <p:spPr>
          <a:xfrm>
            <a:off x="428596" y="785794"/>
            <a:ext cx="3915468" cy="5760000"/>
          </a:xfrm>
          <a:prstGeom prst="rect">
            <a:avLst/>
          </a:prstGeom>
        </p:spPr>
      </p:pic>
      <p:sp>
        <p:nvSpPr>
          <p:cNvPr id="5" name="TextBox 4"/>
          <p:cNvSpPr txBox="1"/>
          <p:nvPr/>
        </p:nvSpPr>
        <p:spPr>
          <a:xfrm>
            <a:off x="4643438" y="1071546"/>
            <a:ext cx="4143404" cy="5262979"/>
          </a:xfrm>
          <a:prstGeom prst="rect">
            <a:avLst/>
          </a:prstGeom>
          <a:noFill/>
        </p:spPr>
        <p:txBody>
          <a:bodyPr wrap="square" rtlCol="0">
            <a:spAutoFit/>
          </a:bodyPr>
          <a:lstStyle/>
          <a:p>
            <a:r>
              <a:rPr lang="ru-RU" sz="2800" dirty="0" smtClean="0"/>
              <a:t>Простой </a:t>
            </a:r>
            <a:r>
              <a:rPr lang="ru-RU" sz="2800" dirty="0"/>
              <a:t>способ создания фактуры. С помощью этой техники можно рисовать звездное небо, снег, камешки на дороге, речную гальку, листья и тому подобные </a:t>
            </a:r>
            <a:r>
              <a:rPr lang="ru-RU" sz="2800" dirty="0" smtClean="0"/>
              <a:t>вещи.</a:t>
            </a:r>
          </a:p>
          <a:p>
            <a:r>
              <a:rPr lang="ru-RU" sz="2800" dirty="0" smtClean="0"/>
              <a:t>Лучше </a:t>
            </a:r>
            <a:r>
              <a:rPr lang="ru-RU" sz="2800" dirty="0"/>
              <a:t>всего разбрызгивать гуашь с помощью маленькой </a:t>
            </a:r>
            <a:r>
              <a:rPr lang="ru-RU" sz="2800" dirty="0" smtClean="0"/>
              <a:t>синтетической или колонковой кисти.</a:t>
            </a:r>
            <a:endParaRPr lang="ru-RU"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20" y="142852"/>
            <a:ext cx="8572560" cy="785818"/>
          </a:xfrm>
        </p:spPr>
        <p:txBody>
          <a:bodyPr>
            <a:noAutofit/>
          </a:bodyPr>
          <a:lstStyle/>
          <a:p>
            <a:r>
              <a:rPr lang="ru-RU" b="1" dirty="0" smtClean="0">
                <a:solidFill>
                  <a:schemeClr val="tx1"/>
                </a:solidFill>
              </a:rPr>
              <a:t>Рисование тонких линий</a:t>
            </a:r>
          </a:p>
        </p:txBody>
      </p:sp>
      <p:sp>
        <p:nvSpPr>
          <p:cNvPr id="5" name="TextBox 4"/>
          <p:cNvSpPr txBox="1"/>
          <p:nvPr/>
        </p:nvSpPr>
        <p:spPr>
          <a:xfrm>
            <a:off x="5643570" y="1071546"/>
            <a:ext cx="3143272" cy="3970318"/>
          </a:xfrm>
          <a:prstGeom prst="rect">
            <a:avLst/>
          </a:prstGeom>
          <a:noFill/>
        </p:spPr>
        <p:txBody>
          <a:bodyPr wrap="square" rtlCol="0">
            <a:spAutoFit/>
          </a:bodyPr>
          <a:lstStyle/>
          <a:p>
            <a:r>
              <a:rPr lang="ru-RU" sz="2800" dirty="0" smtClean="0"/>
              <a:t>Используется тонкая круглая кисть. И гуашь слегка разбавленная водой. Главное, не брать на кисть слишком много краски.</a:t>
            </a:r>
            <a:endParaRPr lang="ru-RU" sz="2800" dirty="0"/>
          </a:p>
        </p:txBody>
      </p:sp>
      <p:pic>
        <p:nvPicPr>
          <p:cNvPr id="6" name="Рисунок 5" descr="20210630_190549.jpg"/>
          <p:cNvPicPr>
            <a:picLocks noChangeAspect="1"/>
          </p:cNvPicPr>
          <p:nvPr/>
        </p:nvPicPr>
        <p:blipFill>
          <a:blip r:embed="rId2" cstate="print"/>
          <a:stretch>
            <a:fillRect/>
          </a:stretch>
        </p:blipFill>
        <p:spPr>
          <a:xfrm>
            <a:off x="285720" y="714356"/>
            <a:ext cx="5224065" cy="5760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482</Words>
  <Application>Microsoft Office PowerPoint</Application>
  <PresentationFormat>Экран (4:3)</PresentationFormat>
  <Paragraphs>34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ПРИЕМЫ РАБОТЫ ГУАШЬЮ</vt:lpstr>
      <vt:lpstr>Пастозная техника.</vt:lpstr>
      <vt:lpstr>Лессировка.</vt:lpstr>
      <vt:lpstr>ПРИЕМЫ.</vt:lpstr>
      <vt:lpstr>Слайд 5</vt:lpstr>
      <vt:lpstr>Слайд 6</vt:lpstr>
      <vt:lpstr>Слайд 7</vt:lpstr>
      <vt:lpstr>Слайд 8</vt:lpstr>
      <vt:lpstr>Слайд 9</vt:lpstr>
      <vt:lpstr>Слайд 10</vt:lpstr>
      <vt:lpstr>Слайд 11</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ПРИЕМЫ РАБОТЫ ГУАШЬЮ.</dc:title>
  <dc:creator>*</dc:creator>
  <cp:lastModifiedBy>*</cp:lastModifiedBy>
  <cp:revision>13</cp:revision>
  <dcterms:created xsi:type="dcterms:W3CDTF">2021-06-30T18:14:59Z</dcterms:created>
  <dcterms:modified xsi:type="dcterms:W3CDTF">2021-07-01T10:25:20Z</dcterms:modified>
</cp:coreProperties>
</file>